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344" r:id="rId2"/>
    <p:sldId id="269" r:id="rId3"/>
    <p:sldId id="356" r:id="rId4"/>
    <p:sldId id="358" r:id="rId5"/>
    <p:sldId id="351" r:id="rId6"/>
    <p:sldId id="359" r:id="rId7"/>
    <p:sldId id="360" r:id="rId8"/>
    <p:sldId id="361" r:id="rId9"/>
    <p:sldId id="363" r:id="rId10"/>
    <p:sldId id="364" r:id="rId11"/>
    <p:sldId id="365" r:id="rId12"/>
    <p:sldId id="366" r:id="rId13"/>
    <p:sldId id="367" r:id="rId14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C6D9F1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8475" autoAdjust="0"/>
  </p:normalViewPr>
  <p:slideViewPr>
    <p:cSldViewPr>
      <p:cViewPr>
        <p:scale>
          <a:sx n="70" d="100"/>
          <a:sy n="70" d="100"/>
        </p:scale>
        <p:origin x="-750" y="-390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08" y="-84"/>
      </p:cViewPr>
      <p:guideLst>
        <p:guide orient="horz" pos="3128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8400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GB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162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445625"/>
            <a:ext cx="2840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110089A-42CB-4286-A307-E2D1B6B2EAD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92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24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GB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77628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32338"/>
            <a:ext cx="4894263" cy="442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3088"/>
            <a:ext cx="28924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dirty="0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63088"/>
            <a:ext cx="28924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441142E-9C1C-4A01-9C18-67513B8C9856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581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17F24EC4-CC9D-4DF3-8D2A-B2D30F1AC44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291847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91848" name="Oval 8"/>
          <p:cNvSpPr>
            <a:spLocks noChangeArrowheads="1"/>
          </p:cNvSpPr>
          <p:nvPr/>
        </p:nvSpPr>
        <p:spPr bwMode="auto">
          <a:xfrm>
            <a:off x="163513" y="2103438"/>
            <a:ext cx="349250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dirty="0">
              <a:latin typeface="Times New Roman" pitchFamily="18" charset="0"/>
            </a:endParaRPr>
          </a:p>
        </p:txBody>
      </p:sp>
      <p:sp>
        <p:nvSpPr>
          <p:cNvPr id="291849" name="Oval 9"/>
          <p:cNvSpPr>
            <a:spLocks noChangeArrowheads="1"/>
          </p:cNvSpPr>
          <p:nvPr/>
        </p:nvSpPr>
        <p:spPr bwMode="auto">
          <a:xfrm>
            <a:off x="741363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dirty="0">
              <a:latin typeface="Times New Roman" pitchFamily="18" charset="0"/>
            </a:endParaRPr>
          </a:p>
        </p:txBody>
      </p:sp>
      <p:sp>
        <p:nvSpPr>
          <p:cNvPr id="291850" name="Oval 10"/>
          <p:cNvSpPr>
            <a:spLocks noChangeArrowheads="1"/>
          </p:cNvSpPr>
          <p:nvPr/>
        </p:nvSpPr>
        <p:spPr bwMode="auto">
          <a:xfrm>
            <a:off x="1319213" y="2105025"/>
            <a:ext cx="346075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dirty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7DE18-0F5B-4F62-8501-6189257A2E9F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9DAE4-9335-42CB-9C85-1CCF2E27EAE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22720EA-D6D5-4A23-9354-51463E224CD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69873-6AAC-4004-B105-C5ADA04BA5E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79AE9-41CE-4F04-AC8E-208EFA598E4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3C653-1B2B-4C74-ABB0-F52B157A3D8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B1076-635D-49E8-B33C-3C7DE1193D3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7B90D-8EBD-4806-98C7-CAA207ACF83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28C3B-28FA-4F39-BBCC-1144FB943C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4C6E8-81B5-48A2-83FA-32AA12499A1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10248-2CC5-4FB1-B617-85D92BC1AC71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GB" dirty="0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 dirty="0"/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12679E2-4D39-434D-A3D5-EB9CAFE5B6F1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29082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9082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dirty="0">
              <a:latin typeface="Times New Roman" pitchFamily="18" charset="0"/>
            </a:endParaRPr>
          </a:p>
        </p:txBody>
      </p:sp>
      <p:sp>
        <p:nvSpPr>
          <p:cNvPr id="29082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dirty="0">
              <a:latin typeface="Times New Roman" pitchFamily="18" charset="0"/>
            </a:endParaRPr>
          </a:p>
        </p:txBody>
      </p:sp>
      <p:sp>
        <p:nvSpPr>
          <p:cNvPr id="29082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2812" y="820812"/>
            <a:ext cx="7532190" cy="1528068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Assessing and exploring mental well-being in Staffordshire</a:t>
            </a:r>
            <a:br>
              <a:rPr lang="en-GB" sz="3600" b="1" dirty="0" smtClean="0">
                <a:solidFill>
                  <a:schemeClr val="tx1"/>
                </a:solidFill>
              </a:rPr>
            </a:br>
            <a:r>
              <a:rPr lang="en-GB" sz="3600" b="1" dirty="0" smtClean="0">
                <a:solidFill>
                  <a:schemeClr val="tx1"/>
                </a:solidFill>
              </a:rPr>
              <a:t>and Stoke-on-Trent</a:t>
            </a:r>
            <a:endParaRPr lang="en-GB" sz="3600" b="1" dirty="0">
              <a:solidFill>
                <a:schemeClr val="tx1"/>
              </a:solidFill>
            </a:endParaRP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3140968"/>
            <a:ext cx="7128792" cy="2592288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GB" sz="2400" b="1" dirty="0"/>
              <a:t>Paul Trinder </a:t>
            </a:r>
          </a:p>
          <a:p>
            <a:pPr algn="ctr">
              <a:lnSpc>
                <a:spcPct val="80000"/>
              </a:lnSpc>
            </a:pPr>
            <a:r>
              <a:rPr lang="en-GB" sz="2400" b="1" dirty="0" smtClean="0"/>
              <a:t>Senior Epidemiologist</a:t>
            </a:r>
            <a:endParaRPr lang="en-GB" sz="2400" b="1" dirty="0"/>
          </a:p>
          <a:p>
            <a:pPr algn="ctr">
              <a:lnSpc>
                <a:spcPct val="80000"/>
              </a:lnSpc>
            </a:pPr>
            <a:r>
              <a:rPr lang="en-GB" sz="2400" b="1" dirty="0" smtClean="0"/>
              <a:t>NHS Stoke-on-Trent</a:t>
            </a:r>
          </a:p>
          <a:p>
            <a:pPr algn="ctr">
              <a:lnSpc>
                <a:spcPct val="80000"/>
              </a:lnSpc>
            </a:pPr>
            <a:endParaRPr lang="en-GB" sz="2400" b="1" dirty="0"/>
          </a:p>
          <a:p>
            <a:pPr algn="ctr">
              <a:lnSpc>
                <a:spcPct val="80000"/>
              </a:lnSpc>
            </a:pPr>
            <a:r>
              <a:rPr lang="en-GB" sz="2400" b="1" dirty="0" smtClean="0"/>
              <a:t>Sue Wardle</a:t>
            </a:r>
          </a:p>
          <a:p>
            <a:pPr algn="ctr">
              <a:lnSpc>
                <a:spcPct val="80000"/>
              </a:lnSpc>
            </a:pPr>
            <a:r>
              <a:rPr lang="en-GB" sz="2400" b="1" dirty="0" smtClean="0"/>
              <a:t>Head of Public Health &amp; Well-being Intelligence</a:t>
            </a:r>
          </a:p>
          <a:p>
            <a:pPr algn="ctr">
              <a:lnSpc>
                <a:spcPct val="80000"/>
              </a:lnSpc>
            </a:pPr>
            <a:r>
              <a:rPr lang="en-GB" sz="2400" b="1" dirty="0" smtClean="0"/>
              <a:t>South Staffordshire PCT</a:t>
            </a:r>
            <a:endParaRPr lang="en-GB" sz="2400" b="1" dirty="0"/>
          </a:p>
        </p:txBody>
      </p:sp>
      <p:pic>
        <p:nvPicPr>
          <p:cNvPr id="293892" name="Picture 4" descr="NHS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6386776"/>
            <a:ext cx="971550" cy="3429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</p:spPr>
      </p:pic>
      <p:sp>
        <p:nvSpPr>
          <p:cNvPr id="293893" name="Rectangle 5"/>
          <p:cNvSpPr>
            <a:spLocks noChangeArrowheads="1"/>
          </p:cNvSpPr>
          <p:nvPr/>
        </p:nvSpPr>
        <p:spPr bwMode="auto">
          <a:xfrm>
            <a:off x="211138" y="6393126"/>
            <a:ext cx="1908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 smtClean="0"/>
              <a:t>AD 2013</a:t>
            </a:r>
            <a:endParaRPr lang="en-GB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431800"/>
            <a:ext cx="8064500" cy="3708417"/>
          </a:xfrm>
          <a:noFill/>
          <a:ln/>
        </p:spPr>
        <p:txBody>
          <a:bodyPr/>
          <a:lstStyle/>
          <a:p>
            <a:pPr marL="450850" indent="-450850">
              <a:lnSpc>
                <a:spcPct val="90000"/>
              </a:lnSpc>
              <a:buClr>
                <a:srgbClr val="FF3300"/>
              </a:buClr>
              <a:buSzTx/>
              <a:buNone/>
              <a:tabLst>
                <a:tab pos="355600" algn="l"/>
              </a:tabLst>
            </a:pPr>
            <a:r>
              <a:rPr lang="en-GB" sz="2800" dirty="0" smtClean="0"/>
              <a:t>	</a:t>
            </a:r>
          </a:p>
          <a:p>
            <a:pPr marL="450850" indent="-450850">
              <a:lnSpc>
                <a:spcPct val="90000"/>
              </a:lnSpc>
              <a:buClr>
                <a:srgbClr val="FF3300"/>
              </a:buClr>
              <a:buSzTx/>
              <a:buNone/>
              <a:tabLst>
                <a:tab pos="355600" algn="l"/>
              </a:tabLst>
            </a:pPr>
            <a:endParaRPr lang="en-GB" sz="1600" b="1" dirty="0" smtClean="0">
              <a:solidFill>
                <a:srgbClr val="00B050"/>
              </a:solidFill>
            </a:endParaRPr>
          </a:p>
          <a:p>
            <a:pPr marL="450850" indent="-450850">
              <a:lnSpc>
                <a:spcPct val="90000"/>
              </a:lnSpc>
              <a:buClr>
                <a:srgbClr val="FF3300"/>
              </a:buClr>
              <a:buSzTx/>
              <a:buNone/>
              <a:tabLst>
                <a:tab pos="355600" algn="l"/>
              </a:tabLst>
            </a:pPr>
            <a:r>
              <a:rPr lang="en-GB" sz="1600" b="1" dirty="0"/>
              <a:t>Relationship between </a:t>
            </a:r>
            <a:r>
              <a:rPr lang="en-GB" sz="1600" b="1" dirty="0" smtClean="0"/>
              <a:t>NEF drivers and </a:t>
            </a:r>
            <a:r>
              <a:rPr lang="en-GB" sz="1600" b="1" dirty="0"/>
              <a:t>WEMWBS for SOT and SS in </a:t>
            </a:r>
            <a:r>
              <a:rPr lang="en-GB" sz="1600" b="1" dirty="0" smtClean="0"/>
              <a:t>2010</a:t>
            </a:r>
            <a:r>
              <a:rPr lang="en-GB" sz="1600" b="1" dirty="0" smtClean="0">
                <a:solidFill>
                  <a:srgbClr val="FF0000"/>
                </a:solidFill>
              </a:rPr>
              <a:t>.</a:t>
            </a:r>
            <a:endParaRPr lang="en-GB" sz="1600" b="1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7164388" y="260350"/>
            <a:ext cx="1584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71312" y="467380"/>
            <a:ext cx="647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lnSpc>
                <a:spcPct val="90000"/>
              </a:lnSpc>
              <a:buClr>
                <a:srgbClr val="FF3300"/>
              </a:buClr>
              <a:buSzTx/>
              <a:buNone/>
              <a:tabLst>
                <a:tab pos="355600" algn="l"/>
              </a:tabLst>
            </a:pPr>
            <a:r>
              <a:rPr lang="en-GB" sz="2000" b="1" dirty="0">
                <a:solidFill>
                  <a:srgbClr val="00B050"/>
                </a:solidFill>
              </a:rPr>
              <a:t>WEMWBS and the </a:t>
            </a:r>
            <a:r>
              <a:rPr lang="en-GB" sz="2000" b="1" dirty="0" smtClean="0">
                <a:solidFill>
                  <a:srgbClr val="00B050"/>
                </a:solidFill>
              </a:rPr>
              <a:t>New Economics Foundation</a:t>
            </a:r>
            <a:endParaRPr lang="en-GB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697408"/>
              </p:ext>
            </p:extLst>
          </p:nvPr>
        </p:nvGraphicFramePr>
        <p:xfrm>
          <a:off x="471312" y="1484784"/>
          <a:ext cx="7917111" cy="4896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1984"/>
                <a:gridCol w="1049951"/>
                <a:gridCol w="1049951"/>
                <a:gridCol w="1049951"/>
                <a:gridCol w="685274"/>
              </a:tblGrid>
              <a:tr h="55328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Indicator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Stoke-on-Trent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South Staffordshire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18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Coefficient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Sig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Coefficient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Sig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  <a:tr h="439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…that you have/had a good balance between the work that you do, and the rest of your life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-0.994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0.015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-2.197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0.000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  <a:tr h="439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…that you have/had sufficiently flexible working hours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-0.859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0.016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0.016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0.731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  <a:tr h="439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…that you spend/spent too much time commuting to work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0.215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0.475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0.016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0.911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  <a:tr h="421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…are connected with your local community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-1.150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0.001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-0.912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0.003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  <a:tr h="439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…there is enough green space in this area you live for exercise and play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-0.688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0.033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-1.005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0.005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  <a:tr h="439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2000" algn="l"/>
                        </a:tabLst>
                      </a:pPr>
                      <a:r>
                        <a:rPr lang="en-GB" sz="1200" dirty="0">
                          <a:effectLst/>
                        </a:rPr>
                        <a:t>…that there is too much information out there nowadays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0.851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0.008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0.783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0.016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  <a:tr h="439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…that you would like to see some spaces that have no advertising around your community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0.543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0.129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-0.930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0.001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  <a:tr h="421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…that you are encouraged to learn new things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-0.274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0.479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-1.077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0.003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  <a:tr h="439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…that you are encouraged to participate in social and political life in your community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-0.479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0.228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-0.038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</a:rPr>
                        <a:t>0.619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9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0500"/>
            <a:ext cx="8594029" cy="1527175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rgbClr val="00B050"/>
                </a:solidFill>
              </a:rPr>
              <a:t>Discussion</a:t>
            </a:r>
            <a:endParaRPr lang="en-GB" sz="2800" b="1" dirty="0">
              <a:solidFill>
                <a:srgbClr val="00B050"/>
              </a:solidFill>
            </a:endParaRPr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712968" cy="370841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800" dirty="0" smtClean="0"/>
              <a:t>2 almost identical surveys have:</a:t>
            </a:r>
            <a:endParaRPr lang="en-GB" sz="28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800" dirty="0" smtClean="0"/>
              <a:t>Added to knowledge of WEMWBS among 2 groups</a:t>
            </a:r>
            <a:endParaRPr lang="en-GB" sz="28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800" dirty="0" smtClean="0"/>
              <a:t>Information to test consistency of MWB/factors</a:t>
            </a:r>
            <a:endParaRPr lang="en-GB" sz="28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800" dirty="0" smtClean="0"/>
              <a:t>Information to test usefulness of WEMWBS to inform PH agenda around MWB</a:t>
            </a:r>
            <a:r>
              <a:rPr lang="en-GB" sz="2800" dirty="0" smtClean="0">
                <a:solidFill>
                  <a:srgbClr val="FF0000"/>
                </a:solidFill>
              </a:rPr>
              <a:t>.</a:t>
            </a:r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600" dirty="0" smtClean="0"/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600" dirty="0"/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7164388" y="260350"/>
            <a:ext cx="1584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dirty="0"/>
          </a:p>
        </p:txBody>
      </p:sp>
      <p:pic>
        <p:nvPicPr>
          <p:cNvPr id="7" name="Picture 4" descr="NHS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6386776"/>
            <a:ext cx="971550" cy="3429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34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0500"/>
            <a:ext cx="8594029" cy="1527175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rgbClr val="00B050"/>
                </a:solidFill>
              </a:rPr>
              <a:t>Using WEMWBS to inform the PH agenda</a:t>
            </a:r>
            <a:endParaRPr lang="en-GB" sz="2800" b="1" dirty="0">
              <a:solidFill>
                <a:srgbClr val="00B050"/>
              </a:solidFill>
            </a:endParaRPr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700808"/>
            <a:ext cx="8280400" cy="4320480"/>
          </a:xfrm>
          <a:noFill/>
          <a:ln/>
        </p:spPr>
        <p:txBody>
          <a:bodyPr/>
          <a:lstStyle/>
          <a:p>
            <a:pPr marL="450850" indent="-450850">
              <a:lnSpc>
                <a:spcPct val="90000"/>
              </a:lnSpc>
              <a:buClr>
                <a:schemeClr val="bg1"/>
              </a:buClr>
              <a:buSzTx/>
              <a:buFontTx/>
              <a:buChar char="•"/>
              <a:tabLst>
                <a:tab pos="450850" algn="l"/>
              </a:tabLst>
            </a:pPr>
            <a:r>
              <a:rPr lang="en-GB" sz="2800" b="1" dirty="0" smtClean="0"/>
              <a:t>Positive MWB and community safety</a:t>
            </a:r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600" dirty="0" smtClean="0"/>
              <a:t>feel safe in the home</a:t>
            </a:r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600" dirty="0" smtClean="0"/>
              <a:t>walking alone after dark</a:t>
            </a:r>
            <a:endParaRPr lang="en-GB" sz="26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  <a:p>
            <a:pPr marL="450850" indent="-450850">
              <a:lnSpc>
                <a:spcPct val="90000"/>
              </a:lnSpc>
              <a:buClr>
                <a:schemeClr val="bg1"/>
              </a:buClr>
              <a:buSzTx/>
              <a:buFontTx/>
              <a:buChar char="•"/>
            </a:pPr>
            <a:r>
              <a:rPr lang="en-GB" sz="2800" b="1" dirty="0" smtClean="0"/>
              <a:t>Social interaction and MWB</a:t>
            </a:r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600" dirty="0" smtClean="0"/>
              <a:t>broadband connectivity</a:t>
            </a:r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600" dirty="0" smtClean="0"/>
              <a:t>planning application and communal space</a:t>
            </a:r>
            <a:endParaRPr lang="en-GB" sz="26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  <a:p>
            <a:pPr marL="450850" indent="-450850">
              <a:lnSpc>
                <a:spcPct val="90000"/>
              </a:lnSpc>
              <a:buClr>
                <a:schemeClr val="bg1"/>
              </a:buClr>
              <a:buSzTx/>
              <a:buFontTx/>
              <a:buChar char="•"/>
            </a:pPr>
            <a:r>
              <a:rPr lang="en-GB" sz="2800" b="1" dirty="0" smtClean="0"/>
              <a:t>Income and </a:t>
            </a:r>
            <a:r>
              <a:rPr lang="en-GB" sz="2800" b="1" dirty="0"/>
              <a:t>MWB</a:t>
            </a:r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400" dirty="0" smtClean="0"/>
              <a:t>employment (social interactions/networks)</a:t>
            </a:r>
            <a:r>
              <a:rPr lang="en-GB" sz="2400" dirty="0" smtClean="0">
                <a:solidFill>
                  <a:srgbClr val="FF0000"/>
                </a:solidFill>
              </a:rPr>
              <a:t>.</a:t>
            </a:r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600" dirty="0"/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7164388" y="260350"/>
            <a:ext cx="1584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dirty="0"/>
          </a:p>
        </p:txBody>
      </p:sp>
      <p:pic>
        <p:nvPicPr>
          <p:cNvPr id="7" name="Picture 4" descr="NHS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6386776"/>
            <a:ext cx="971550" cy="3429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61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0500"/>
            <a:ext cx="8594029" cy="1527175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rgbClr val="00B050"/>
                </a:solidFill>
              </a:rPr>
              <a:t>Follow up actions</a:t>
            </a:r>
            <a:endParaRPr lang="en-GB" sz="2800" b="1" dirty="0">
              <a:solidFill>
                <a:srgbClr val="00B050"/>
              </a:solidFill>
            </a:endParaRPr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522022" cy="4320480"/>
          </a:xfrm>
          <a:noFill/>
          <a:ln/>
        </p:spPr>
        <p:txBody>
          <a:bodyPr/>
          <a:lstStyle/>
          <a:p>
            <a:pPr marL="450850" indent="-450850">
              <a:lnSpc>
                <a:spcPct val="90000"/>
              </a:lnSpc>
              <a:buClr>
                <a:schemeClr val="bg1"/>
              </a:buClr>
              <a:buSzTx/>
              <a:buFontTx/>
              <a:buChar char="•"/>
            </a:pPr>
            <a:r>
              <a:rPr lang="en-GB" sz="2800" b="1" dirty="0" smtClean="0"/>
              <a:t>Social action for health</a:t>
            </a:r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600" dirty="0" smtClean="0"/>
              <a:t>small grants fund for community groups</a:t>
            </a:r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600" dirty="0" smtClean="0"/>
              <a:t>community learning champions</a:t>
            </a:r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  <a:p>
            <a:pPr marL="450850" indent="-450850">
              <a:lnSpc>
                <a:spcPct val="90000"/>
              </a:lnSpc>
              <a:buClr>
                <a:schemeClr val="bg1"/>
              </a:buClr>
              <a:buSzTx/>
              <a:buFontTx/>
              <a:buChar char="•"/>
            </a:pPr>
            <a:r>
              <a:rPr lang="en-GB" sz="2800" b="1" dirty="0" smtClean="0"/>
              <a:t>Mental well-being at work</a:t>
            </a:r>
            <a:endParaRPr lang="en-GB" sz="2800" b="1" dirty="0"/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600" dirty="0" smtClean="0"/>
              <a:t>supporting employers</a:t>
            </a:r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600" dirty="0" smtClean="0"/>
          </a:p>
          <a:p>
            <a:pPr marL="450850" indent="-450850">
              <a:lnSpc>
                <a:spcPct val="90000"/>
              </a:lnSpc>
              <a:buClr>
                <a:schemeClr val="bg1"/>
              </a:buClr>
              <a:buSzTx/>
              <a:buFontTx/>
              <a:buChar char="•"/>
            </a:pPr>
            <a:r>
              <a:rPr lang="en-GB" sz="2800" b="1" dirty="0" smtClean="0"/>
              <a:t>Brief intervention for MWB</a:t>
            </a:r>
            <a:endParaRPr lang="en-GB" sz="2800" b="1" dirty="0"/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600" dirty="0" smtClean="0"/>
              <a:t>used in smoking cessation service</a:t>
            </a:r>
            <a:r>
              <a:rPr lang="en-GB" sz="2600" dirty="0" smtClean="0">
                <a:solidFill>
                  <a:srgbClr val="FF0000"/>
                </a:solidFill>
              </a:rPr>
              <a:t>.</a:t>
            </a:r>
            <a:endParaRPr lang="en-GB" sz="26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600" dirty="0"/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600" dirty="0" smtClean="0"/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600" dirty="0"/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7164388" y="260350"/>
            <a:ext cx="1584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dirty="0"/>
          </a:p>
        </p:txBody>
      </p:sp>
      <p:pic>
        <p:nvPicPr>
          <p:cNvPr id="7" name="Picture 4" descr="NHS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6386776"/>
            <a:ext cx="971550" cy="3429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18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0500"/>
            <a:ext cx="8594029" cy="1527175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rgbClr val="00B050"/>
                </a:solidFill>
              </a:rPr>
              <a:t>Background</a:t>
            </a:r>
            <a:endParaRPr lang="en-GB" sz="2800" b="1" dirty="0">
              <a:solidFill>
                <a:srgbClr val="00B050"/>
              </a:solidFill>
            </a:endParaRPr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700808"/>
            <a:ext cx="8064500" cy="370841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800" dirty="0"/>
              <a:t>Measuring mental well-being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800" dirty="0"/>
              <a:t>WEMWBS (14 point scale)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800" i="1" dirty="0" smtClean="0"/>
              <a:t>ibyD</a:t>
            </a:r>
            <a:r>
              <a:rPr lang="en-GB" sz="2800" dirty="0"/>
              <a:t> </a:t>
            </a:r>
            <a:r>
              <a:rPr lang="en-GB" sz="2800" dirty="0" smtClean="0"/>
              <a:t>– SOT (Dec </a:t>
            </a:r>
            <a:r>
              <a:rPr lang="en-GB" sz="2800" dirty="0"/>
              <a:t>09), </a:t>
            </a:r>
            <a:r>
              <a:rPr lang="en-GB" sz="2800" dirty="0" smtClean="0"/>
              <a:t>SS </a:t>
            </a:r>
            <a:r>
              <a:rPr lang="en-GB" sz="2800" dirty="0"/>
              <a:t>(June 10)</a:t>
            </a:r>
            <a:endParaRPr lang="en-GB" sz="2800" i="1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800" dirty="0" smtClean="0"/>
              <a:t>Aims</a:t>
            </a:r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600" dirty="0" smtClean="0"/>
              <a:t>baseline prevalence of MWB</a:t>
            </a:r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600" dirty="0" smtClean="0"/>
              <a:t>gain insights into resilience/social capital</a:t>
            </a:r>
            <a:r>
              <a:rPr lang="en-GB" sz="2600" dirty="0" smtClean="0">
                <a:solidFill>
                  <a:srgbClr val="FF0000"/>
                </a:solidFill>
              </a:rPr>
              <a:t>.</a:t>
            </a:r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600" dirty="0" smtClean="0"/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600" dirty="0"/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7164388" y="260350"/>
            <a:ext cx="1584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dirty="0"/>
          </a:p>
        </p:txBody>
      </p:sp>
      <p:pic>
        <p:nvPicPr>
          <p:cNvPr id="7" name="Picture 4" descr="NHS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6386776"/>
            <a:ext cx="971550" cy="3429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90500"/>
            <a:ext cx="8522022" cy="1527175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rgbClr val="00B050"/>
                </a:solidFill>
              </a:rPr>
              <a:t>Methods</a:t>
            </a:r>
            <a:endParaRPr lang="en-GB" sz="2800" b="1" dirty="0">
              <a:solidFill>
                <a:srgbClr val="00B050"/>
              </a:solidFill>
            </a:endParaRPr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2" y="1700808"/>
            <a:ext cx="8377237" cy="4104456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800" dirty="0" smtClean="0"/>
              <a:t>Mixed: quantitative (f2f hh), qualitative (fg)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800" dirty="0" smtClean="0"/>
              <a:t>Questionnaire = WEMWBS/demo/explanatory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800" dirty="0" smtClean="0"/>
              <a:t>SOT pilot/re-pilot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800" dirty="0" smtClean="0"/>
              <a:t>Lay researchers</a:t>
            </a:r>
            <a:endParaRPr lang="en-GB" sz="28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  <a:tabLst>
                <a:tab pos="804863" algn="l"/>
              </a:tabLst>
            </a:pPr>
            <a:r>
              <a:rPr lang="en-GB" sz="2800" dirty="0" smtClean="0"/>
              <a:t>SOT = 5fg + 860 f2f respondents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  <a:tabLst>
                <a:tab pos="1160463" algn="l"/>
              </a:tabLst>
            </a:pPr>
            <a:r>
              <a:rPr lang="en-GB" sz="2800" dirty="0" smtClean="0"/>
              <a:t>SS	= 6fg + 600 f2f respondents (100 booster)</a:t>
            </a:r>
            <a:r>
              <a:rPr lang="en-GB" sz="28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600" dirty="0" smtClean="0"/>
          </a:p>
          <a:p>
            <a:pPr lvl="1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600" dirty="0"/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7164388" y="260350"/>
            <a:ext cx="1584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dirty="0"/>
          </a:p>
        </p:txBody>
      </p:sp>
      <p:pic>
        <p:nvPicPr>
          <p:cNvPr id="7" name="Picture 4" descr="NHS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6386776"/>
            <a:ext cx="971550" cy="3429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984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329" y="1916832"/>
            <a:ext cx="7992119" cy="1368152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480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r>
              <a:rPr lang="en-GB" sz="3600" b="1" dirty="0" smtClean="0">
                <a:solidFill>
                  <a:schemeClr val="tx1"/>
                </a:solidFill>
              </a:rPr>
              <a:t>Results</a:t>
            </a:r>
            <a:endParaRPr lang="en-GB" sz="36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Clr>
                <a:srgbClr val="FF3300"/>
              </a:buClr>
              <a:buSzTx/>
              <a:buFontTx/>
              <a:buChar char="•"/>
            </a:pP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03107" name="Text Box 3"/>
          <p:cNvSpPr txBox="1">
            <a:spLocks noChangeArrowheads="1"/>
          </p:cNvSpPr>
          <p:nvPr/>
        </p:nvSpPr>
        <p:spPr bwMode="auto">
          <a:xfrm>
            <a:off x="7164388" y="260350"/>
            <a:ext cx="1584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dirty="0"/>
          </a:p>
        </p:txBody>
      </p:sp>
      <p:pic>
        <p:nvPicPr>
          <p:cNvPr id="5" name="Picture 4" descr="NHS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6386776"/>
            <a:ext cx="971550" cy="3429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7760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617" y="743521"/>
            <a:ext cx="8136756" cy="5932606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r>
              <a:rPr lang="en-GB" sz="2800" b="1" dirty="0"/>
              <a:t>	</a:t>
            </a:r>
            <a:r>
              <a:rPr lang="en-GB" sz="1600" b="1" dirty="0" smtClean="0"/>
              <a:t>WEMWBS item rankings for SOT in 2010</a:t>
            </a: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 smtClean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 smtClean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 smtClean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 smtClean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 smtClean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 smtClean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 smtClean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 smtClean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endParaRPr lang="en-GB" sz="1800" b="1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en-GB" sz="2800" dirty="0" smtClean="0"/>
              <a:t>SOT &gt; ‘none of the time/rarely’</a:t>
            </a:r>
            <a:endParaRPr lang="en-GB" sz="2800" dirty="0"/>
          </a:p>
          <a:p>
            <a:pPr>
              <a:lnSpc>
                <a:spcPct val="8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  <a:p>
            <a:pPr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r>
              <a:rPr lang="en-GB" sz="2800" b="1" dirty="0"/>
              <a:t>	</a:t>
            </a:r>
            <a:endParaRPr lang="en-GB" sz="2800" dirty="0"/>
          </a:p>
        </p:txBody>
      </p:sp>
      <p:sp>
        <p:nvSpPr>
          <p:cNvPr id="305156" name="Text Box 4"/>
          <p:cNvSpPr txBox="1">
            <a:spLocks noChangeArrowheads="1"/>
          </p:cNvSpPr>
          <p:nvPr/>
        </p:nvSpPr>
        <p:spPr bwMode="auto">
          <a:xfrm>
            <a:off x="7164388" y="260350"/>
            <a:ext cx="1584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124744"/>
            <a:ext cx="7416825" cy="4392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4" descr="NHS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6386776"/>
            <a:ext cx="971550" cy="3429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93795" y="205758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Clr>
                <a:srgbClr val="FF3300"/>
              </a:buClr>
              <a:buSzTx/>
              <a:buFontTx/>
              <a:buNone/>
            </a:pPr>
            <a:r>
              <a:rPr lang="en-GB" sz="2000" b="1" dirty="0">
                <a:solidFill>
                  <a:srgbClr val="00B050"/>
                </a:solidFill>
              </a:rPr>
              <a:t>WEMWBS item rankings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064500" cy="3708417"/>
          </a:xfrm>
          <a:noFill/>
          <a:ln/>
        </p:spPr>
        <p:txBody>
          <a:bodyPr/>
          <a:lstStyle/>
          <a:p>
            <a:pPr marL="450850" indent="-450850">
              <a:lnSpc>
                <a:spcPct val="90000"/>
              </a:lnSpc>
              <a:buClr>
                <a:srgbClr val="FF3300"/>
              </a:buClr>
              <a:buSzTx/>
              <a:buNone/>
              <a:tabLst>
                <a:tab pos="355600" algn="l"/>
              </a:tabLst>
            </a:pPr>
            <a:r>
              <a:rPr lang="en-GB" sz="2800" dirty="0" smtClean="0"/>
              <a:t>	</a:t>
            </a:r>
            <a:r>
              <a:rPr lang="en-GB" sz="2000" b="1" dirty="0" smtClean="0">
                <a:solidFill>
                  <a:srgbClr val="00B050"/>
                </a:solidFill>
              </a:rPr>
              <a:t>Distribution of WEMWBS scores</a:t>
            </a:r>
            <a:endParaRPr lang="en-GB" sz="2000" b="1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  <a:tabLst>
                <a:tab pos="804863" algn="l"/>
              </a:tabLst>
            </a:pPr>
            <a:r>
              <a:rPr lang="en-GB" sz="2800" dirty="0"/>
              <a:t>SOT </a:t>
            </a:r>
            <a:r>
              <a:rPr lang="en-GB" sz="2800" dirty="0" smtClean="0"/>
              <a:t>mean = 50.5</a:t>
            </a:r>
            <a:endParaRPr lang="en-GB" sz="28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  <a:tabLst>
                <a:tab pos="2155825" algn="l"/>
              </a:tabLst>
            </a:pPr>
            <a:r>
              <a:rPr lang="en-GB" sz="2800" dirty="0" smtClean="0"/>
              <a:t>SS mean 	= 52.1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  <a:tabLst>
                <a:tab pos="2155825" algn="l"/>
              </a:tabLst>
            </a:pPr>
            <a:r>
              <a:rPr lang="en-GB" sz="2800" dirty="0" smtClean="0"/>
              <a:t>WEMWBS	= 50.7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  <a:tabLst>
                <a:tab pos="2155825" algn="l"/>
              </a:tabLst>
            </a:pPr>
            <a:endParaRPr lang="en-GB" sz="2000" dirty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  <a:tabLst>
                <a:tab pos="2155825" algn="l"/>
              </a:tabLst>
            </a:pPr>
            <a:r>
              <a:rPr lang="en-GB" sz="2800" dirty="0" smtClean="0"/>
              <a:t>70% in SOT + SS = average WB range (1sd)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  <a:tabLst>
                <a:tab pos="2155825" algn="l"/>
              </a:tabLst>
            </a:pPr>
            <a:r>
              <a:rPr lang="en-GB" sz="2800" dirty="0" smtClean="0"/>
              <a:t>15-16% = below average</a:t>
            </a:r>
            <a:endParaRPr lang="en-GB" sz="2600" dirty="0"/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7164388" y="260350"/>
            <a:ext cx="1584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dirty="0"/>
          </a:p>
        </p:txBody>
      </p:sp>
      <p:pic>
        <p:nvPicPr>
          <p:cNvPr id="7" name="Picture 4" descr="NHS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6386776"/>
            <a:ext cx="971550" cy="3429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580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431800"/>
            <a:ext cx="8064500" cy="3708417"/>
          </a:xfrm>
          <a:noFill/>
          <a:ln/>
        </p:spPr>
        <p:txBody>
          <a:bodyPr/>
          <a:lstStyle/>
          <a:p>
            <a:pPr marL="450850" indent="-450850">
              <a:lnSpc>
                <a:spcPct val="90000"/>
              </a:lnSpc>
              <a:buClr>
                <a:srgbClr val="FF3300"/>
              </a:buClr>
              <a:buSzTx/>
              <a:buNone/>
              <a:tabLst>
                <a:tab pos="355600" algn="l"/>
              </a:tabLst>
            </a:pPr>
            <a:r>
              <a:rPr lang="en-GB" sz="2800" dirty="0" smtClean="0"/>
              <a:t>	</a:t>
            </a:r>
          </a:p>
          <a:p>
            <a:pPr marL="450850" indent="-450850">
              <a:lnSpc>
                <a:spcPct val="90000"/>
              </a:lnSpc>
              <a:buClr>
                <a:srgbClr val="FF3300"/>
              </a:buClr>
              <a:buSzTx/>
              <a:buNone/>
              <a:tabLst>
                <a:tab pos="355600" algn="l"/>
              </a:tabLst>
            </a:pPr>
            <a:endParaRPr lang="en-GB" sz="1600" b="1" dirty="0" smtClean="0">
              <a:solidFill>
                <a:srgbClr val="00B050"/>
              </a:solidFill>
            </a:endParaRPr>
          </a:p>
          <a:p>
            <a:pPr marL="450850" indent="-450850">
              <a:lnSpc>
                <a:spcPct val="90000"/>
              </a:lnSpc>
              <a:buClr>
                <a:srgbClr val="FF3300"/>
              </a:buClr>
              <a:buSzTx/>
              <a:buNone/>
              <a:tabLst>
                <a:tab pos="355600" algn="l"/>
              </a:tabLst>
            </a:pPr>
            <a:r>
              <a:rPr lang="en-GB" sz="1600" b="1" dirty="0" smtClean="0"/>
              <a:t>Feelings of community safety and WEMWBS for SOT and SS in 2010</a:t>
            </a:r>
            <a:endParaRPr lang="en-GB" sz="1600" b="1" dirty="0"/>
          </a:p>
          <a:p>
            <a:pPr algn="ctr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7164388" y="260350"/>
            <a:ext cx="1584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dirty="0"/>
          </a:p>
        </p:txBody>
      </p:sp>
      <p:pic>
        <p:nvPicPr>
          <p:cNvPr id="7" name="Picture 4" descr="NHS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6386776"/>
            <a:ext cx="971550" cy="3429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731167"/>
              </p:ext>
            </p:extLst>
          </p:nvPr>
        </p:nvGraphicFramePr>
        <p:xfrm>
          <a:off x="471312" y="1412776"/>
          <a:ext cx="8036246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9611"/>
                <a:gridCol w="6006635"/>
              </a:tblGrid>
              <a:tr h="689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Indicator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Summary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</a:tr>
              <a:tr h="930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Alone at home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at night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Significant difference </a:t>
                      </a:r>
                      <a:r>
                        <a:rPr lang="en-GB" sz="1400" b="0" dirty="0">
                          <a:solidFill>
                            <a:schemeClr val="tx2"/>
                          </a:solidFill>
                          <a:effectLst/>
                        </a:rPr>
                        <a:t>– residents who felt ‘very or fairly safe’ had a higher mean WEMWBS score (‘very safe’ for South Staffordshire)</a:t>
                      </a:r>
                      <a:endParaRPr lang="en-GB" sz="14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  <a:tr h="930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Alone in area during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daytime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Significant difference </a:t>
                      </a:r>
                      <a:r>
                        <a:rPr lang="en-GB" sz="1400" b="0" dirty="0">
                          <a:solidFill>
                            <a:schemeClr val="tx2"/>
                          </a:solidFill>
                          <a:effectLst/>
                        </a:rPr>
                        <a:t>– residents who felt ‘very or fairly safe’ had a higher score (‘very safe’ for South Staffordshire)</a:t>
                      </a:r>
                      <a:endParaRPr lang="en-GB" sz="14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  <a:tr h="1410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Walking alone in area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after dark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Significant difference </a:t>
                      </a:r>
                      <a:r>
                        <a:rPr lang="en-GB" sz="1400" b="0" dirty="0">
                          <a:solidFill>
                            <a:schemeClr val="tx2"/>
                          </a:solidFill>
                          <a:effectLst/>
                        </a:rPr>
                        <a:t>– residents who felt ‘very or fairly safe’ had a higher score (both areas)</a:t>
                      </a:r>
                      <a:endParaRPr lang="en-GB" sz="14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1312" y="467380"/>
            <a:ext cx="5506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lnSpc>
                <a:spcPct val="90000"/>
              </a:lnSpc>
              <a:buClr>
                <a:srgbClr val="FF3300"/>
              </a:buClr>
              <a:buSzTx/>
              <a:buNone/>
              <a:tabLst>
                <a:tab pos="355600" algn="l"/>
              </a:tabLst>
            </a:pPr>
            <a:r>
              <a:rPr lang="en-GB" sz="2000" b="1" dirty="0">
                <a:solidFill>
                  <a:srgbClr val="00B050"/>
                </a:solidFill>
              </a:rPr>
              <a:t>Differences by community safety</a:t>
            </a: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14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9762" y="638082"/>
            <a:ext cx="8064500" cy="792088"/>
          </a:xfrm>
          <a:noFill/>
          <a:ln/>
        </p:spPr>
        <p:txBody>
          <a:bodyPr/>
          <a:lstStyle/>
          <a:p>
            <a:pPr marL="450850" indent="-450850">
              <a:lnSpc>
                <a:spcPct val="90000"/>
              </a:lnSpc>
              <a:buClr>
                <a:srgbClr val="FF3300"/>
              </a:buClr>
              <a:buSzTx/>
              <a:buNone/>
              <a:tabLst>
                <a:tab pos="355600" algn="l"/>
              </a:tabLst>
            </a:pPr>
            <a:r>
              <a:rPr lang="en-GB" sz="1600" b="1" dirty="0" smtClean="0"/>
              <a:t>Social capital, social networks and WEMWBS for SOT and SS in 2010</a:t>
            </a:r>
            <a:endParaRPr lang="en-GB" sz="1600" b="1" dirty="0"/>
          </a:p>
          <a:p>
            <a:pPr algn="ctr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7164388" y="260350"/>
            <a:ext cx="1584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71312" y="137950"/>
            <a:ext cx="813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lnSpc>
                <a:spcPct val="90000"/>
              </a:lnSpc>
              <a:buClr>
                <a:srgbClr val="FF3300"/>
              </a:buClr>
              <a:buSzTx/>
              <a:buNone/>
              <a:tabLst>
                <a:tab pos="355600" algn="l"/>
              </a:tabLst>
            </a:pPr>
            <a:r>
              <a:rPr lang="en-GB" sz="2000" b="1" dirty="0">
                <a:solidFill>
                  <a:srgbClr val="00B050"/>
                </a:solidFill>
              </a:rPr>
              <a:t>Differences </a:t>
            </a:r>
            <a:r>
              <a:rPr lang="en-GB" sz="2000" b="1" dirty="0" smtClean="0">
                <a:solidFill>
                  <a:srgbClr val="00B050"/>
                </a:solidFill>
              </a:rPr>
              <a:t>by social capital and social networks</a:t>
            </a:r>
            <a:endParaRPr lang="en-GB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756606"/>
              </p:ext>
            </p:extLst>
          </p:nvPr>
        </p:nvGraphicFramePr>
        <p:xfrm>
          <a:off x="539551" y="980729"/>
          <a:ext cx="8209161" cy="5440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6600"/>
                <a:gridCol w="5972561"/>
              </a:tblGrid>
              <a:tr h="479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Indicator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Summary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4F81BD"/>
                    </a:solidFill>
                  </a:tcPr>
                </a:tc>
              </a:tr>
              <a:tr h="327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FF330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/>
                          </a:solidFill>
                          <a:effectLst/>
                        </a:rPr>
                        <a:t>Social capital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C6D9F1"/>
                    </a:solidFill>
                  </a:tcPr>
                </a:tc>
              </a:tr>
              <a:tr h="5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Trust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  <a:effectLst/>
                        </a:rPr>
                        <a:t>Significant difference </a:t>
                      </a:r>
                      <a:r>
                        <a:rPr lang="en-GB" sz="1100" dirty="0">
                          <a:solidFill>
                            <a:schemeClr val="tx2"/>
                          </a:solidFill>
                          <a:effectLst/>
                        </a:rPr>
                        <a:t>– residents who reported they trusted ‘most or many’ of the people in their neighbourhood had a higher mean WEMWBS score (no difference in South Staffordshire) 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C6D9F1"/>
                    </a:solidFill>
                  </a:tcPr>
                </a:tc>
              </a:tr>
              <a:tr h="5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Neighbours look out for each other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  <a:effectLst/>
                        </a:rPr>
                        <a:t>Significant difference </a:t>
                      </a:r>
                      <a:r>
                        <a:rPr lang="en-GB" sz="1100" dirty="0">
                          <a:solidFill>
                            <a:schemeClr val="tx2"/>
                          </a:solidFill>
                          <a:effectLst/>
                        </a:rPr>
                        <a:t>– residents who felt the neighbourhood was one where people ‘look out for each other’ had a higher score (no difference in South Staffordshire)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C6D9F1"/>
                    </a:solidFill>
                  </a:tcPr>
                </a:tc>
              </a:tr>
              <a:tr h="5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Satisfaction with neighbourhood as place to live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  <a:effectLst/>
                        </a:rPr>
                        <a:t>Significant difference </a:t>
                      </a:r>
                      <a:r>
                        <a:rPr lang="en-GB" sz="1100" dirty="0">
                          <a:solidFill>
                            <a:schemeClr val="tx2"/>
                          </a:solidFill>
                          <a:effectLst/>
                        </a:rPr>
                        <a:t>– residents with ‘high levels of satisfaction’ with their neighbourhood had a higher score (both areas)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C6D9F1"/>
                    </a:solidFill>
                  </a:tcPr>
                </a:tc>
              </a:tr>
              <a:tr h="327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/>
                          </a:solidFill>
                          <a:effectLst/>
                        </a:rPr>
                        <a:t>Social networks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C6D9F1"/>
                    </a:solidFill>
                  </a:tcPr>
                </a:tc>
              </a:tr>
              <a:tr h="508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Speak to family members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  <a:effectLst/>
                        </a:rPr>
                        <a:t>No significant difference </a:t>
                      </a:r>
                      <a:r>
                        <a:rPr lang="en-GB" sz="1100" dirty="0">
                          <a:solidFill>
                            <a:schemeClr val="tx2"/>
                          </a:solidFill>
                          <a:effectLst/>
                        </a:rPr>
                        <a:t>– residents who spoke to family regularly had similar levels of mental well-being as those who did not (both areas)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C6D9F1"/>
                    </a:solidFill>
                  </a:tcPr>
                </a:tc>
              </a:tr>
              <a:tr h="342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Speak to friends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  <a:effectLst/>
                        </a:rPr>
                        <a:t>Significant difference </a:t>
                      </a:r>
                      <a:r>
                        <a:rPr lang="en-GB" sz="1100" dirty="0">
                          <a:solidFill>
                            <a:schemeClr val="tx2"/>
                          </a:solidFill>
                          <a:effectLst/>
                        </a:rPr>
                        <a:t>– residents who spoke to friends ‘more regularly’ had a higher score (both areas)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C6D9F1"/>
                    </a:solidFill>
                  </a:tcPr>
                </a:tc>
              </a:tr>
              <a:tr h="342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Speak to neighbours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  <a:effectLst/>
                        </a:rPr>
                        <a:t>Significant difference </a:t>
                      </a:r>
                      <a:r>
                        <a:rPr lang="en-GB" sz="1100" dirty="0">
                          <a:solidFill>
                            <a:schemeClr val="tx2"/>
                          </a:solidFill>
                          <a:effectLst/>
                        </a:rPr>
                        <a:t>– residents who spoke to neighbours ‘more regularly’ had a higher score (no difference in South Staffordshire)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C6D9F1"/>
                    </a:solidFill>
                  </a:tcPr>
                </a:tc>
              </a:tr>
              <a:tr h="5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Text friends/family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  <a:effectLst/>
                        </a:rPr>
                        <a:t>No significant difference </a:t>
                      </a:r>
                      <a:r>
                        <a:rPr lang="en-GB" sz="1100" dirty="0">
                          <a:solidFill>
                            <a:schemeClr val="tx2"/>
                          </a:solidFill>
                          <a:effectLst/>
                        </a:rPr>
                        <a:t>– residents who sent texts more regularly to friends/family had similar levels of mental well-being as those who did not (both areas)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C6D9F1"/>
                    </a:solidFill>
                  </a:tcPr>
                </a:tc>
              </a:tr>
              <a:tr h="342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Email friends/family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  <a:effectLst/>
                        </a:rPr>
                        <a:t>Significant difference </a:t>
                      </a:r>
                      <a:r>
                        <a:rPr lang="en-GB" sz="1100" dirty="0">
                          <a:solidFill>
                            <a:schemeClr val="tx2"/>
                          </a:solidFill>
                          <a:effectLst/>
                        </a:rPr>
                        <a:t>– residents who emailed family/friends ‘everyday’ had a higher score (no difference in Stoke-on-Trent)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C6D9F1"/>
                    </a:solidFill>
                  </a:tcPr>
                </a:tc>
              </a:tr>
              <a:tr h="508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Go on chat rooms/social networking sites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  <a:effectLst/>
                        </a:rPr>
                        <a:t>No significant difference </a:t>
                      </a:r>
                      <a:r>
                        <a:rPr lang="en-GB" sz="1100" dirty="0">
                          <a:solidFill>
                            <a:schemeClr val="tx2"/>
                          </a:solidFill>
                          <a:effectLst/>
                        </a:rPr>
                        <a:t>– residents who used social networking sites regularly had similar levels of mental well-being as those who did not (both areas)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1" marR="58551" marT="0" marB="0"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61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431800"/>
            <a:ext cx="8064500" cy="3708417"/>
          </a:xfrm>
          <a:noFill/>
          <a:ln/>
        </p:spPr>
        <p:txBody>
          <a:bodyPr/>
          <a:lstStyle/>
          <a:p>
            <a:pPr marL="450850" indent="-450850">
              <a:lnSpc>
                <a:spcPct val="90000"/>
              </a:lnSpc>
              <a:buClr>
                <a:srgbClr val="FF3300"/>
              </a:buClr>
              <a:buSzTx/>
              <a:buNone/>
              <a:tabLst>
                <a:tab pos="355600" algn="l"/>
              </a:tabLst>
            </a:pPr>
            <a:r>
              <a:rPr lang="en-GB" sz="2800" dirty="0" smtClean="0"/>
              <a:t>	</a:t>
            </a:r>
          </a:p>
          <a:p>
            <a:pPr marL="450850" indent="-450850">
              <a:lnSpc>
                <a:spcPct val="90000"/>
              </a:lnSpc>
              <a:buClr>
                <a:srgbClr val="FF3300"/>
              </a:buClr>
              <a:buSzTx/>
              <a:buNone/>
              <a:tabLst>
                <a:tab pos="355600" algn="l"/>
              </a:tabLst>
            </a:pPr>
            <a:endParaRPr lang="en-GB" sz="1600" b="1" dirty="0" smtClean="0">
              <a:solidFill>
                <a:srgbClr val="00B050"/>
              </a:solidFill>
            </a:endParaRPr>
          </a:p>
          <a:p>
            <a:pPr marL="450850" indent="-450850">
              <a:lnSpc>
                <a:spcPct val="90000"/>
              </a:lnSpc>
              <a:buClr>
                <a:srgbClr val="FF3300"/>
              </a:buClr>
              <a:buSzTx/>
              <a:buNone/>
              <a:tabLst>
                <a:tab pos="355600" algn="l"/>
              </a:tabLst>
            </a:pPr>
            <a:r>
              <a:rPr lang="en-GB" sz="1600" b="1" dirty="0"/>
              <a:t>Relationship between 5 ways to WB and WEMWBS for SOT and SS in 2010</a:t>
            </a:r>
          </a:p>
          <a:p>
            <a:pPr algn="ctr"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en-GB" sz="2000" dirty="0"/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7164388" y="260350"/>
            <a:ext cx="1584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dirty="0"/>
          </a:p>
        </p:txBody>
      </p:sp>
      <p:pic>
        <p:nvPicPr>
          <p:cNvPr id="7" name="Picture 4" descr="NHS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6386776"/>
            <a:ext cx="971550" cy="3429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71312" y="467380"/>
            <a:ext cx="5506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lnSpc>
                <a:spcPct val="90000"/>
              </a:lnSpc>
              <a:buClr>
                <a:srgbClr val="FF3300"/>
              </a:buClr>
              <a:buSzTx/>
              <a:buNone/>
              <a:tabLst>
                <a:tab pos="355600" algn="l"/>
              </a:tabLst>
            </a:pPr>
            <a:r>
              <a:rPr lang="en-GB" sz="2000" b="1" dirty="0">
                <a:solidFill>
                  <a:srgbClr val="00B050"/>
                </a:solidFill>
              </a:rPr>
              <a:t>WEMWBS and the 5 ways to well-being</a:t>
            </a:r>
            <a:endParaRPr lang="en-GB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733208"/>
              </p:ext>
            </p:extLst>
          </p:nvPr>
        </p:nvGraphicFramePr>
        <p:xfrm>
          <a:off x="450644" y="1412776"/>
          <a:ext cx="8137154" cy="4080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5435"/>
                <a:gridCol w="1079133"/>
                <a:gridCol w="1079133"/>
                <a:gridCol w="1079133"/>
                <a:gridCol w="704320"/>
              </a:tblGrid>
              <a:tr h="72487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Indicator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Stoke-on-Trent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South Staffordshire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72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Coefficient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Sig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Coefficient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Sig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 have lots to do with family, friends, colleagues or neighbours </a:t>
                      </a: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(Connect)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-2.380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0.000</a:t>
                      </a:r>
                      <a:endParaRPr lang="en-GB" sz="1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-1.114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0.016</a:t>
                      </a:r>
                      <a:endParaRPr lang="en-GB" sz="1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 do a lot of activities like walking, cycling, gardening or dancing </a:t>
                      </a: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(Be Active)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-0.430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0.137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-1.303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0.000</a:t>
                      </a:r>
                      <a:endParaRPr lang="en-GB" sz="1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 take a lot of notice of the things around me, such as the scenery </a:t>
                      </a: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(Take Notice)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-1.090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0.003</a:t>
                      </a:r>
                      <a:endParaRPr lang="en-GB" sz="1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-1.395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0.002</a:t>
                      </a:r>
                      <a:endParaRPr lang="en-GB" sz="1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 keep learning by trying a lot of new things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(Keep Learning)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-1.658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0.000</a:t>
                      </a:r>
                      <a:endParaRPr lang="en-GB" sz="1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-1.700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0.000</a:t>
                      </a:r>
                      <a:endParaRPr lang="en-GB" sz="1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 give a lot to others such as friends or strangers, such as volunteering </a:t>
                      </a: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(Give)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-0.148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0.613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-0.009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  <a:effectLst/>
                        </a:rPr>
                        <a:t>0.825</a:t>
                      </a:r>
                      <a:endParaRPr lang="en-GB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32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7767</TotalTime>
  <Words>775</Words>
  <Application>Microsoft Office PowerPoint</Application>
  <PresentationFormat>On-screen Show (4:3)</PresentationFormat>
  <Paragraphs>305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Echo</vt:lpstr>
      <vt:lpstr>Assessing and exploring mental well-being in Staffordshire and Stoke-on-Trent</vt:lpstr>
      <vt:lpstr>Background</vt:lpstr>
      <vt:lpstr>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  <vt:lpstr>Using WEMWBS to inform the PH agenda</vt:lpstr>
      <vt:lpstr>Follow up actions</vt:lpstr>
    </vt:vector>
  </TitlesOfParts>
  <Company>DELL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Jane Ball</dc:creator>
  <cp:lastModifiedBy>Trinder Paul (5PJ) Stoke PCT</cp:lastModifiedBy>
  <cp:revision>639</cp:revision>
  <cp:lastPrinted>2002-06-24T09:00:31Z</cp:lastPrinted>
  <dcterms:created xsi:type="dcterms:W3CDTF">2002-05-15T15:10:40Z</dcterms:created>
  <dcterms:modified xsi:type="dcterms:W3CDTF">2013-03-14T14:11:35Z</dcterms:modified>
</cp:coreProperties>
</file>